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9" r:id="rId2"/>
    <p:sldId id="410" r:id="rId3"/>
    <p:sldId id="411" r:id="rId4"/>
    <p:sldId id="413" r:id="rId5"/>
    <p:sldId id="426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7" r:id="rId14"/>
    <p:sldId id="421" r:id="rId15"/>
    <p:sldId id="422" r:id="rId16"/>
    <p:sldId id="423" r:id="rId17"/>
    <p:sldId id="424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512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D68EF-23E2-4E93-83F0-F9EA8B8AE84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D3C90-2C5A-4A85-8044-9A77F7406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508FB89-A6FA-4A55-9C31-5649242C2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A536E-FA60-4798-A13A-C70F7B3D114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7131AE9-B8BB-489B-B89C-940D614411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1924DE7-D8F9-4FFA-B4DF-972E86E6F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82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29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126" y="72008"/>
            <a:ext cx="169836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093296"/>
            <a:ext cx="526047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1.jpg (94×75)">
            <a:extLst>
              <a:ext uri="{FF2B5EF4-FFF2-40B4-BE49-F238E27FC236}">
                <a16:creationId xmlns:a16="http://schemas.microsoft.com/office/drawing/2014/main" id="{15E2E65A-19D2-4A87-AB99-89753C28AB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95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ompany-name.jpg (405×75)">
            <a:extLst>
              <a:ext uri="{FF2B5EF4-FFF2-40B4-BE49-F238E27FC236}">
                <a16:creationId xmlns:a16="http://schemas.microsoft.com/office/drawing/2014/main" id="{005D5CD9-1315-425A-9282-C62724CAB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81000"/>
            <a:ext cx="3857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DA8B4A67-181B-4CDB-B7CD-D1822E4A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1D54-63D4-419E-A650-8160EDFF98BC}" type="datetimeFigureOut">
              <a:rPr lang="en-US"/>
              <a:pPr>
                <a:defRPr/>
              </a:pPr>
              <a:t>8/2/2017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AEAF8E7-0FE5-4080-89F4-14FB3A5F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Products for a better tomorrow</a:t>
            </a:r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5F7836C-B641-4DF0-BF13-46C2FC59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BC39-B14A-4799-AA22-E0BBEFD65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74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17C619-525F-4334-AF72-44B6ABA8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696F37-B658-4A12-8942-A037EB54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C584FF-33D6-4BBB-9227-470B047E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A8F5-3426-4E2F-A7AE-BC2079A78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593"/>
      </p:ext>
    </p:extLst>
  </p:cSld>
  <p:clrMapOvr>
    <a:masterClrMapping/>
  </p:clrMapOvr>
  <p:transition spd="med" advTm="4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BE124-FCCE-4A38-8B3F-6C598B11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E84D6-3527-4B05-A3A4-336891F1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B5472-DE40-4E21-BB70-DADE705E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67C3-E1D2-467C-8EDB-D9C00D609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988028"/>
      </p:ext>
    </p:extLst>
  </p:cSld>
  <p:clrMapOvr>
    <a:masterClrMapping/>
  </p:clrMapOvr>
  <p:transition spd="med" advTm="4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00C3-0112-4602-B47A-DCF495ACB713}" type="datetimeFigureOut">
              <a:rPr lang="en-US" smtClean="0"/>
              <a:pPr/>
              <a:t>8/2/2017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DD24-1213-43A0-BDB0-CC3537F7FAF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260648"/>
            <a:ext cx="725778" cy="69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260648"/>
            <a:ext cx="1019434" cy="7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95736" y="6093296"/>
            <a:ext cx="526047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6F11B8C9-20C5-48B3-A075-66EBEDFD67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001000" cy="4343400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NUTRACEUTICAL UNIT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Akola Chemicals (India ) Ltd was incorporated in 1981, in Akola. The company has two independent manufacturing facilities located at Akola, Maharashtra, India.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PHARMACEUTICAL Unit: Originally a WHO-GMP unit for Formulations of Ointments, ORS powder. Now reset as a FSSAI approved unit for Proteins products used in the Pharmaceutical, Cosmetics and Food Industries.</a:t>
            </a:r>
          </a:p>
          <a:p>
            <a:pPr marL="36576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and Chemical Unit, for manufacture of Plant Nutrition and Animal nutrition Products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02704"/>
      </p:ext>
    </p:extLst>
  </p:cSld>
  <p:clrMapOvr>
    <a:masterClrMapping/>
  </p:clrMapOvr>
  <p:transition advTm="4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ijay\Documents\Akola Chemicals\Akola Manufacturing\Akola visit pictures\137.JPG">
            <a:extLst>
              <a:ext uri="{FF2B5EF4-FFF2-40B4-BE49-F238E27FC236}">
                <a16:creationId xmlns:a16="http://schemas.microsoft.com/office/drawing/2014/main" id="{5BC03AD2-FD02-496B-A874-C957BA661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687" y="1772816"/>
            <a:ext cx="5184576" cy="3888432"/>
          </a:xfrm>
          <a:noFill/>
        </p:spPr>
      </p:pic>
      <p:sp>
        <p:nvSpPr>
          <p:cNvPr id="20483" name="TextBox 3">
            <a:extLst>
              <a:ext uri="{FF2B5EF4-FFF2-40B4-BE49-F238E27FC236}">
                <a16:creationId xmlns:a16="http://schemas.microsoft.com/office/drawing/2014/main" id="{63A2F08C-AD66-415D-90C0-168DF595F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80728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DCS Control of Sprayer drier</a:t>
            </a:r>
          </a:p>
        </p:txBody>
      </p:sp>
    </p:spTree>
    <p:extLst>
      <p:ext uri="{BB962C8B-B14F-4D97-AF65-F5344CB8AC3E}">
        <p14:creationId xmlns:p14="http://schemas.microsoft.com/office/powerpoint/2010/main" val="60953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>
            <a:extLst>
              <a:ext uri="{FF2B5EF4-FFF2-40B4-BE49-F238E27FC236}">
                <a16:creationId xmlns:a16="http://schemas.microsoft.com/office/drawing/2014/main" id="{D567C968-6EC7-4235-9B27-1E2B92FF68F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410200" y="1524000"/>
            <a:ext cx="3276600" cy="46021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Special Proteins Section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Has a capacity to manufacture 300  MT of Protein Hydrolysate per Annum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	</a:t>
            </a:r>
            <a:endParaRPr lang="en-US" altLang="en-US" sz="2700" dirty="0">
              <a:solidFill>
                <a:srgbClr val="0000FF"/>
              </a:solidFill>
            </a:endParaRPr>
          </a:p>
        </p:txBody>
      </p:sp>
      <p:pic>
        <p:nvPicPr>
          <p:cNvPr id="21507" name="Picture 11" descr="Pharma_protein1">
            <a:extLst>
              <a:ext uri="{FF2B5EF4-FFF2-40B4-BE49-F238E27FC236}">
                <a16:creationId xmlns:a16="http://schemas.microsoft.com/office/drawing/2014/main" id="{7F0B5D1A-DDBE-47E1-96C8-7371899A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222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Pharma_protein2">
            <a:extLst>
              <a:ext uri="{FF2B5EF4-FFF2-40B4-BE49-F238E27FC236}">
                <a16:creationId xmlns:a16="http://schemas.microsoft.com/office/drawing/2014/main" id="{361CEBC4-A0CA-49CC-B44D-9BE1BF13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5257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35717"/>
      </p:ext>
    </p:extLst>
  </p:cSld>
  <p:clrMapOvr>
    <a:masterClrMapping/>
  </p:clrMapOvr>
  <p:transition spd="med" advTm="4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7" descr="4-Phorograph for reactor.jpg">
            <a:extLst>
              <a:ext uri="{FF2B5EF4-FFF2-40B4-BE49-F238E27FC236}">
                <a16:creationId xmlns:a16="http://schemas.microsoft.com/office/drawing/2014/main" id="{14148DC7-6AE7-464D-A0FF-B4B9BBB9A6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340768"/>
            <a:ext cx="3016250" cy="4525963"/>
          </a:xfrm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22C1061E-BE43-43CD-A79E-700AAB4C0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1960" y="1340768"/>
            <a:ext cx="432048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Cosmetic Section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&amp; packing of Protein based Cosmetic Intermediates.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capacity of Liq. Products is 12,000 Liters per month.</a:t>
            </a:r>
          </a:p>
        </p:txBody>
      </p:sp>
    </p:spTree>
    <p:extLst>
      <p:ext uri="{BB962C8B-B14F-4D97-AF65-F5344CB8AC3E}">
        <p14:creationId xmlns:p14="http://schemas.microsoft.com/office/powerpoint/2010/main" val="388124024"/>
      </p:ext>
    </p:extLst>
  </p:cSld>
  <p:clrMapOvr>
    <a:masterClrMapping/>
  </p:clrMapOvr>
  <p:transition spd="med" advTm="4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C49C-D8A2-4E8F-80F0-99B25655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04664"/>
            <a:ext cx="64770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&amp; Deodorizing Units</a:t>
            </a:r>
            <a:endParaRPr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BFB41E3-7971-454F-851E-B8705C0D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" t="7520" r="18182"/>
          <a:stretch>
            <a:fillRect/>
          </a:stretch>
        </p:blipFill>
        <p:spPr bwMode="auto">
          <a:xfrm>
            <a:off x="4191000" y="2132856"/>
            <a:ext cx="3810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3E1142C2-2574-4251-8886-E30806303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2856"/>
            <a:ext cx="250348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1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84E4-0C16-48C8-AD76-BCF1A691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3733800" cy="1219200"/>
          </a:xfrm>
        </p:spPr>
        <p:txBody>
          <a:bodyPr/>
          <a:lstStyle/>
          <a:p>
            <a:pPr>
              <a:defRPr/>
            </a:pPr>
            <a:r>
              <a:rPr lang="en-I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Blending &amp; Packing Section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5140A976-6FF5-41B3-A781-6EAE6487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870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7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4CD67ADA-710C-4E1D-B1DB-6D40E6A19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1000" y="1600200"/>
            <a:ext cx="45720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 - sachet Section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Volumetric cup filling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Photocell Registration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Batch Coding Unit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Atmosphere and Temperature Controls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 are as per GMP Model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000">
              <a:solidFill>
                <a:schemeClr val="bg1"/>
              </a:solidFill>
            </a:endParaRPr>
          </a:p>
        </p:txBody>
      </p:sp>
      <p:pic>
        <p:nvPicPr>
          <p:cNvPr id="24579" name="Content Placeholder 7" descr="ORS filling Section.JPG">
            <a:extLst>
              <a:ext uri="{FF2B5EF4-FFF2-40B4-BE49-F238E27FC236}">
                <a16:creationId xmlns:a16="http://schemas.microsoft.com/office/drawing/2014/main" id="{8AE2D183-0DA4-4655-8303-5715CB7502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2758211758"/>
      </p:ext>
    </p:extLst>
  </p:cSld>
  <p:clrMapOvr>
    <a:masterClrMapping/>
  </p:clrMapOvr>
  <p:transition spd="med" advTm="4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SCN8934">
            <a:extLst>
              <a:ext uri="{FF2B5EF4-FFF2-40B4-BE49-F238E27FC236}">
                <a16:creationId xmlns:a16="http://schemas.microsoft.com/office/drawing/2014/main" id="{B900FEB6-72F7-4309-8A9F-F603693917A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0"/>
            <a:ext cx="4114800" cy="3352800"/>
          </a:xfrm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4BC08FA6-1A07-4DEE-AA9D-0E52F316C24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0" y="5029200"/>
            <a:ext cx="9144000" cy="990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 Formulation Section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blend and make a variety of food supplements</a:t>
            </a:r>
          </a:p>
        </p:txBody>
      </p:sp>
    </p:spTree>
    <p:extLst>
      <p:ext uri="{BB962C8B-B14F-4D97-AF65-F5344CB8AC3E}">
        <p14:creationId xmlns:p14="http://schemas.microsoft.com/office/powerpoint/2010/main" val="3801607348"/>
      </p:ext>
    </p:extLst>
  </p:cSld>
  <p:clrMapOvr>
    <a:masterClrMapping/>
  </p:clrMapOvr>
  <p:transition spd="med" advTm="4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EC9C8DC8-3F07-4544-ADA2-1515CF35B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0" y="2027238"/>
            <a:ext cx="3505200" cy="4525962"/>
          </a:xfrm>
        </p:spPr>
        <p:txBody>
          <a:bodyPr/>
          <a:lstStyle/>
          <a:p>
            <a:pPr marL="533400" indent="-533400"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chemeClr val="bg1"/>
                </a:solidFill>
              </a:rPr>
              <a:t>	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Plant for developing new products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Spray Drier with a capacity of  5 Kg per hour, evaporation capacity for  product development.</a:t>
            </a:r>
          </a:p>
          <a:p>
            <a:pPr marL="533400" indent="-533400" eaLnBrk="1" hangingPunct="1"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  <a:p>
            <a:pPr marL="533400" indent="-533400" eaLnBrk="1" hangingPunct="1">
              <a:lnSpc>
                <a:spcPct val="95000"/>
              </a:lnSpc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8966865B-8E60-4E38-B2C0-6BB80D98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9784" b="11940"/>
          <a:stretch>
            <a:fillRect/>
          </a:stretch>
        </p:blipFill>
        <p:spPr bwMode="auto">
          <a:xfrm>
            <a:off x="1219200" y="1676400"/>
            <a:ext cx="259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41591"/>
      </p:ext>
    </p:extLst>
  </p:cSld>
  <p:clrMapOvr>
    <a:masterClrMapping/>
  </p:clrMapOvr>
  <p:transition advTm="4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N8948">
            <a:extLst>
              <a:ext uri="{FF2B5EF4-FFF2-40B4-BE49-F238E27FC236}">
                <a16:creationId xmlns:a16="http://schemas.microsoft.com/office/drawing/2014/main" id="{344EE794-C53D-4FD9-8E63-41053EE0037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2895600" cy="2185988"/>
          </a:xfrm>
          <a:noFill/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824F9BEA-E78D-47D1-8FA6-617909E3FC0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4495800"/>
            <a:ext cx="7924800" cy="2362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Quality Control &amp; R&amp;D Section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Raw material, PM and others 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In-process checks &amp; Finished Goods.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product development.</a:t>
            </a: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pic>
        <p:nvPicPr>
          <p:cNvPr id="27652" name="Picture 11" descr="1-Phorograph for QC_R&amp;D -Option No-01.jpg">
            <a:extLst>
              <a:ext uri="{FF2B5EF4-FFF2-40B4-BE49-F238E27FC236}">
                <a16:creationId xmlns:a16="http://schemas.microsoft.com/office/drawing/2014/main" id="{6C6DB159-0689-46B5-BB4A-98E372077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DSCN8948">
            <a:extLst>
              <a:ext uri="{FF2B5EF4-FFF2-40B4-BE49-F238E27FC236}">
                <a16:creationId xmlns:a16="http://schemas.microsoft.com/office/drawing/2014/main" id="{8E361C93-21C6-4F62-8DE1-455AAA6CA11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191000" cy="3027363"/>
          </a:xfrm>
          <a:noFill/>
        </p:spPr>
      </p:pic>
    </p:spTree>
    <p:extLst>
      <p:ext uri="{BB962C8B-B14F-4D97-AF65-F5344CB8AC3E}">
        <p14:creationId xmlns:p14="http://schemas.microsoft.com/office/powerpoint/2010/main" val="2833201624"/>
      </p:ext>
    </p:extLst>
  </p:cSld>
  <p:clrMapOvr>
    <a:masterClrMapping/>
  </p:clrMapOvr>
  <p:transition spd="med" advTm="4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345DFA1D-E652-4592-905A-2DEA8224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7086600" cy="4495800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&amp; Nutraceutical Unit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FSSAI approved Food and Nutraceutical unit has facilities for the Manufacture of Hydrolyzed proteins and spray drying the products for Food and Nutraceutical industry.</a:t>
            </a:r>
          </a:p>
          <a:p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proteins for cosmetics</a:t>
            </a:r>
          </a:p>
          <a:p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Gelatin based proteins for animal and plant nutrition.</a:t>
            </a:r>
          </a:p>
          <a:p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Packing section (formerly a WHO-GMP Unit for manufacture of ORS salts and ointments)</a:t>
            </a:r>
          </a:p>
        </p:txBody>
      </p:sp>
    </p:spTree>
    <p:extLst>
      <p:ext uri="{BB962C8B-B14F-4D97-AF65-F5344CB8AC3E}">
        <p14:creationId xmlns:p14="http://schemas.microsoft.com/office/powerpoint/2010/main" val="140261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7B49F07-977F-4BF9-9ADF-D954166E79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>
            <a:fillRect/>
          </a:stretch>
        </p:blipFill>
        <p:spPr>
          <a:xfrm>
            <a:off x="1907704" y="1916832"/>
            <a:ext cx="5588000" cy="3657600"/>
          </a:xfrm>
          <a:noFill/>
        </p:spPr>
      </p:pic>
      <p:sp>
        <p:nvSpPr>
          <p:cNvPr id="13315" name="TextBox 3">
            <a:extLst>
              <a:ext uri="{FF2B5EF4-FFF2-40B4-BE49-F238E27FC236}">
                <a16:creationId xmlns:a16="http://schemas.microsoft.com/office/drawing/2014/main" id="{60017EEC-C21E-4A81-A079-BD46E275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196752"/>
            <a:ext cx="3740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Nutra &amp; Cosmetic Unit</a:t>
            </a:r>
          </a:p>
        </p:txBody>
      </p:sp>
    </p:spTree>
    <p:extLst>
      <p:ext uri="{BB962C8B-B14F-4D97-AF65-F5344CB8AC3E}">
        <p14:creationId xmlns:p14="http://schemas.microsoft.com/office/powerpoint/2010/main" val="227342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53FAA234-E0C5-4435-9400-B896C8D47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I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Hydrolysed Protein Plant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I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3E23C8B6-B474-4C65-8BE9-338D711D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52936"/>
            <a:ext cx="62484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7A0FD-7BA5-4337-9AEC-E7C50A22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3250704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>
                <a:solidFill>
                  <a:srgbClr val="FF0000"/>
                </a:solidFill>
              </a:rPr>
              <a:t>Protein Hydrolyzation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9B3D5-10A3-423D-96B1-6E2B31833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2895" y="2283979"/>
            <a:ext cx="4869158" cy="27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0E0E587B-637F-4594-9561-E58B8E50E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3581400" cy="4525963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 DRIER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Drying</a:t>
            </a:r>
          </a:p>
          <a:p>
            <a:pPr marL="533400" indent="-533400" algn="ctr" eaLnBrk="1" hangingPunct="1"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ctr" eaLnBrk="1" hangingPunct="1"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ctr" eaLnBrk="1" hangingPunct="1"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ATOMISER 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HOT AIR ENTRY</a:t>
            </a:r>
          </a:p>
        </p:txBody>
      </p:sp>
      <p:pic>
        <p:nvPicPr>
          <p:cNvPr id="16387" name="Content Placeholder 3" descr="IMAG1410.jpg">
            <a:extLst>
              <a:ext uri="{FF2B5EF4-FFF2-40B4-BE49-F238E27FC236}">
                <a16:creationId xmlns:a16="http://schemas.microsoft.com/office/drawing/2014/main" id="{EBB99663-C411-4910-95FA-E2A95D63BF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4343400" cy="4572000"/>
          </a:xfrm>
        </p:spPr>
      </p:pic>
    </p:spTree>
    <p:extLst>
      <p:ext uri="{BB962C8B-B14F-4D97-AF65-F5344CB8AC3E}">
        <p14:creationId xmlns:p14="http://schemas.microsoft.com/office/powerpoint/2010/main" val="3750737674"/>
      </p:ext>
    </p:extLst>
  </p:cSld>
  <p:clrMapOvr>
    <a:masterClrMapping/>
  </p:clrMapOvr>
  <p:transition advTm="4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IMAG1397.jpg">
            <a:extLst>
              <a:ext uri="{FF2B5EF4-FFF2-40B4-BE49-F238E27FC236}">
                <a16:creationId xmlns:a16="http://schemas.microsoft.com/office/drawing/2014/main" id="{4F3AECCF-C47F-48A1-8172-72671EEFC3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038" y="2133600"/>
            <a:ext cx="3230562" cy="4373563"/>
          </a:xfrm>
        </p:spPr>
      </p:pic>
      <p:pic>
        <p:nvPicPr>
          <p:cNvPr id="17411" name="Picture 4" descr="IMAG1402.jpg">
            <a:extLst>
              <a:ext uri="{FF2B5EF4-FFF2-40B4-BE49-F238E27FC236}">
                <a16:creationId xmlns:a16="http://schemas.microsoft.com/office/drawing/2014/main" id="{A0038EEB-5AC5-4444-87F2-3B96DA423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2766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FE55FCEF-D67C-44AE-94D4-E13FB6CAD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415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SPRAY DRIER : Main Tower</a:t>
            </a:r>
          </a:p>
        </p:txBody>
      </p:sp>
    </p:spTree>
    <p:extLst>
      <p:ext uri="{BB962C8B-B14F-4D97-AF65-F5344CB8AC3E}">
        <p14:creationId xmlns:p14="http://schemas.microsoft.com/office/powerpoint/2010/main" val="400324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5577C6F0-0AF1-425F-83BA-640847363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0" y="1828800"/>
            <a:ext cx="3505200" cy="4525963"/>
          </a:xfrm>
        </p:spPr>
        <p:txBody>
          <a:bodyPr/>
          <a:lstStyle/>
          <a:p>
            <a:pPr marL="533400" indent="-533400" algn="ctr" eaLnBrk="1" hangingPunct="1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 Dryer</a:t>
            </a:r>
          </a:p>
          <a:p>
            <a:pPr marL="533400" indent="-533400" algn="ctr" eaLnBrk="1" hangingPunct="1"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ctr" eaLnBrk="1" hangingPunct="1"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CYCLONE 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SEPARATOR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Maintain 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emission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9005905-F66E-4969-8E9C-4FC0864490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7588"/>
            <a:ext cx="4059238" cy="3044825"/>
          </a:xfrm>
          <a:noFill/>
        </p:spPr>
      </p:pic>
    </p:spTree>
    <p:extLst>
      <p:ext uri="{BB962C8B-B14F-4D97-AF65-F5344CB8AC3E}">
        <p14:creationId xmlns:p14="http://schemas.microsoft.com/office/powerpoint/2010/main" val="2437228533"/>
      </p:ext>
    </p:extLst>
  </p:cSld>
  <p:clrMapOvr>
    <a:masterClrMapping/>
  </p:clrMapOvr>
  <p:transition advTm="4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B2045ED6-9E22-4E45-BA7B-65E497C10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3505200" cy="4525963"/>
          </a:xfrm>
        </p:spPr>
        <p:txBody>
          <a:bodyPr/>
          <a:lstStyle/>
          <a:p>
            <a:pPr marL="533400" indent="-533400"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	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Spray Dryer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Product Packing in a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air </a:t>
            </a:r>
          </a:p>
          <a:p>
            <a:pPr marL="533400" indent="-533400" algn="ctr" eaLnBrk="1" hangingPunct="1"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714ED195-2DC7-4A20-BE4C-35CA71A645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738" y="1524000"/>
            <a:ext cx="257175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866248142"/>
      </p:ext>
    </p:extLst>
  </p:cSld>
  <p:clrMapOvr>
    <a:masterClrMapping/>
  </p:clrMapOvr>
  <p:transition advTm="45000"/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1641</TotalTime>
  <Words>197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Refining &amp; Deodorizing Units</vt:lpstr>
      <vt:lpstr>Food Blending &amp; Packing Section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Mini</dc:creator>
  <cp:lastModifiedBy>Vijay Rai</cp:lastModifiedBy>
  <cp:revision>158</cp:revision>
  <dcterms:created xsi:type="dcterms:W3CDTF">2010-05-08T04:06:26Z</dcterms:created>
  <dcterms:modified xsi:type="dcterms:W3CDTF">2017-08-02T08:49:24Z</dcterms:modified>
</cp:coreProperties>
</file>